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6858000" cy="9906000" type="A4"/>
  <p:notesSz cx="6808788" cy="9940925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A57"/>
    <a:srgbClr val="009B97"/>
    <a:srgbClr val="4A4C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1F84-7E51-4861-94B9-16A4D74EF6D0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863D-5B24-4C49-997F-1597482B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91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1F84-7E51-4861-94B9-16A4D74EF6D0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863D-5B24-4C49-997F-1597482B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156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1F84-7E51-4861-94B9-16A4D74EF6D0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863D-5B24-4C49-997F-1597482B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24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1F84-7E51-4861-94B9-16A4D74EF6D0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863D-5B24-4C49-997F-1597482B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31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1F84-7E51-4861-94B9-16A4D74EF6D0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863D-5B24-4C49-997F-1597482B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2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1F84-7E51-4861-94B9-16A4D74EF6D0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863D-5B24-4C49-997F-1597482B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69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1F84-7E51-4861-94B9-16A4D74EF6D0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863D-5B24-4C49-997F-1597482B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63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1F84-7E51-4861-94B9-16A4D74EF6D0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863D-5B24-4C49-997F-1597482B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98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1F84-7E51-4861-94B9-16A4D74EF6D0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863D-5B24-4C49-997F-1597482B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0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1F84-7E51-4861-94B9-16A4D74EF6D0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863D-5B24-4C49-997F-1597482B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8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1F84-7E51-4861-94B9-16A4D74EF6D0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863D-5B24-4C49-997F-1597482B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91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A1F84-7E51-4861-94B9-16A4D74EF6D0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8863D-5B24-4C49-997F-1597482B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17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2000" y="2448000"/>
            <a:ext cx="6742624" cy="6822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Instructions and Rules:</a:t>
            </a:r>
          </a:p>
          <a:p>
            <a:pPr marL="285750" indent="-285750">
              <a:buBlip>
                <a:blip r:embed="rId2"/>
              </a:buBlip>
            </a:pP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the tower with three blocks to each level as</a:t>
            </a:r>
          </a:p>
          <a:p>
            <a:pPr marL="252000">
              <a:spcAft>
                <a:spcPts val="700"/>
              </a:spcAft>
            </a:pP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pictured, with the blocks in random order.</a:t>
            </a:r>
          </a:p>
          <a:p>
            <a:pPr marL="285750" indent="-285750">
              <a:buBlip>
                <a:blip r:embed="rId2"/>
              </a:buBlip>
            </a:pP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 has a 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relating to one </a:t>
            </a: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nine</a:t>
            </a:r>
          </a:p>
          <a:p>
            <a:pPr marL="252000"/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AUA </a:t>
            </a: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Behaviours on it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Use the Wheel</a:t>
            </a:r>
          </a:p>
          <a:p>
            <a:pPr marL="252000"/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back of these instructions as the key for</a:t>
            </a:r>
          </a:p>
          <a:p>
            <a:pPr marL="252000">
              <a:spcAft>
                <a:spcPts val="700"/>
              </a:spcAft>
            </a:pP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to look in the AUA CPD Framework.</a:t>
            </a:r>
          </a:p>
          <a:p>
            <a:pPr marL="285750" indent="-285750">
              <a:spcAft>
                <a:spcPts val="700"/>
              </a:spcAft>
              <a:buBlip>
                <a:blip r:embed="rId2"/>
              </a:buBlip>
            </a:pP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Decide who goes first and then take even turns.</a:t>
            </a:r>
          </a:p>
          <a:p>
            <a:pPr marL="285750" indent="-285750">
              <a:spcAft>
                <a:spcPts val="700"/>
              </a:spcAft>
              <a:buBlip>
                <a:blip r:embed="rId2"/>
              </a:buBlip>
            </a:pP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your turn, remove </a:t>
            </a: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block from the tower (not from top 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row) and check which one of the nine Behaviours it is. </a:t>
            </a:r>
            <a:endParaRPr lang="en-GB" sz="1600" b="1" dirty="0">
              <a:solidFill>
                <a:srgbClr val="4C4A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700"/>
              </a:spcAft>
              <a:buBlip>
                <a:blip r:embed="rId2"/>
              </a:buBlip>
            </a:pP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comes back to your turn, before you pick another block, using the block you have just picked, give a work-related example </a:t>
            </a: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one of the 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descriptors </a:t>
            </a: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four sections of that block’s 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 on the AUA CPD Framework (</a:t>
            </a: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seconds max wait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GB" sz="1600" b="1" dirty="0">
              <a:solidFill>
                <a:srgbClr val="4C4A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700"/>
              </a:spcAft>
              <a:buBlip>
                <a:blip r:embed="rId2"/>
              </a:buBlip>
            </a:pP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give an example you keep the 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block. If </a:t>
            </a: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can’t give an example, </a:t>
            </a: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block goes back on 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top </a:t>
            </a: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tower. After this, you can pick another block. It is now the next players turn.</a:t>
            </a:r>
            <a:endParaRPr lang="en-GB" sz="1600" b="1" dirty="0">
              <a:solidFill>
                <a:srgbClr val="4C4A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700"/>
              </a:spcAft>
              <a:buBlip>
                <a:blip r:embed="rId2"/>
              </a:buBlip>
            </a:pP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Whoever has the most blocks when the tower falls, 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wins. Knocking </a:t>
            </a: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tower 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 </a:t>
            </a:r>
            <a:r>
              <a:rPr lang="en-GB" sz="1600" b="1" dirty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costs two </a:t>
            </a: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blocks from your pile.</a:t>
            </a:r>
          </a:p>
          <a:p>
            <a:pPr marL="285750" indent="-285750">
              <a:spcAft>
                <a:spcPts val="700"/>
              </a:spcAft>
              <a:buBlip>
                <a:blip r:embed="rId2"/>
              </a:buBlip>
            </a:pP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the tower falls, if anyone has an example for a block they haven’t shared they should do so, keeping the block if they do.</a:t>
            </a:r>
          </a:p>
          <a:p>
            <a:pPr marL="285750" indent="-285750">
              <a:spcAft>
                <a:spcPts val="600"/>
              </a:spcAft>
              <a:buBlip>
                <a:blip r:embed="rId2"/>
              </a:buBlip>
            </a:pPr>
            <a:r>
              <a:rPr lang="en-GB" sz="1600" b="1" dirty="0" smtClean="0">
                <a:solidFill>
                  <a:srgbClr val="4C4A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Tip: make brief notes about what you and other players say for anything you may want to remember or follow up after the game.</a:t>
            </a:r>
            <a:endParaRPr lang="en-GB" sz="1600" b="1" dirty="0">
              <a:solidFill>
                <a:srgbClr val="4C4A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62177" y="341005"/>
            <a:ext cx="1738223" cy="584775"/>
          </a:xfrm>
          <a:prstGeom prst="rect">
            <a:avLst/>
          </a:prstGeom>
          <a:solidFill>
            <a:srgbClr val="4C4A5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71" b="6236"/>
          <a:stretch/>
        </p:blipFill>
        <p:spPr>
          <a:xfrm>
            <a:off x="4140756" y="127407"/>
            <a:ext cx="2547426" cy="152091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50710" y="989969"/>
            <a:ext cx="1822935" cy="584775"/>
          </a:xfrm>
          <a:prstGeom prst="rect">
            <a:avLst/>
          </a:prstGeom>
          <a:solidFill>
            <a:srgbClr val="009B97"/>
          </a:solidFill>
        </p:spPr>
        <p:txBody>
          <a:bodyPr wrap="none">
            <a:spAutoFit/>
          </a:bodyPr>
          <a:lstStyle/>
          <a:p>
            <a:pPr lvl="0" algn="ctr"/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93253" y="1633885"/>
            <a:ext cx="2416047" cy="584775"/>
          </a:xfrm>
          <a:prstGeom prst="rect">
            <a:avLst/>
          </a:prstGeom>
          <a:solidFill>
            <a:srgbClr val="4C4A57"/>
          </a:solidFill>
        </p:spPr>
        <p:txBody>
          <a:bodyPr wrap="none">
            <a:spAutoFit/>
          </a:bodyPr>
          <a:lstStyle/>
          <a:p>
            <a:pPr lvl="0" algn="ctr"/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Behaviours</a:t>
            </a:r>
          </a:p>
        </p:txBody>
      </p:sp>
      <p:pic>
        <p:nvPicPr>
          <p:cNvPr id="9" name="Picture 2" descr="https://ae01.alicdn.com/kf/HTB1Z7PhJFXXXXXfXVXXq6xXFXXXV/LLAVE-de-ORO-48-unids-54-unids-Mini-Tumbling-Stacking-Torre-Jenga-Bloques-De-Madera-Ni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14469" y="1836000"/>
            <a:ext cx="1203642" cy="287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55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62177" y="341005"/>
            <a:ext cx="1224462" cy="584775"/>
          </a:xfrm>
          <a:prstGeom prst="rect">
            <a:avLst/>
          </a:prstGeom>
          <a:solidFill>
            <a:srgbClr val="4C4A5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71" b="6236"/>
          <a:stretch/>
        </p:blipFill>
        <p:spPr>
          <a:xfrm>
            <a:off x="4140756" y="127407"/>
            <a:ext cx="2547426" cy="152091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50710" y="989969"/>
            <a:ext cx="1822935" cy="584775"/>
          </a:xfrm>
          <a:prstGeom prst="rect">
            <a:avLst/>
          </a:prstGeom>
          <a:solidFill>
            <a:srgbClr val="009B97"/>
          </a:solidFill>
        </p:spPr>
        <p:txBody>
          <a:bodyPr wrap="none">
            <a:spAutoFit/>
          </a:bodyPr>
          <a:lstStyle/>
          <a:p>
            <a:pPr lvl="0" algn="ctr"/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93253" y="1633885"/>
            <a:ext cx="2416047" cy="584775"/>
          </a:xfrm>
          <a:prstGeom prst="rect">
            <a:avLst/>
          </a:prstGeom>
          <a:solidFill>
            <a:srgbClr val="4C4A57"/>
          </a:solidFill>
        </p:spPr>
        <p:txBody>
          <a:bodyPr wrap="none">
            <a:spAutoFit/>
          </a:bodyPr>
          <a:lstStyle/>
          <a:p>
            <a:pPr lvl="0" algn="ctr"/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40411" y="2560320"/>
            <a:ext cx="6547771" cy="6639059"/>
            <a:chOff x="2701270" y="0"/>
            <a:chExt cx="6547771" cy="6639059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1270" y="0"/>
              <a:ext cx="6547771" cy="6639059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827048" y="0"/>
              <a:ext cx="296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1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389273" y="2185116"/>
              <a:ext cx="296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3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89823" y="601543"/>
              <a:ext cx="296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2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05967" y="3880106"/>
              <a:ext cx="2665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4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32862" y="4979613"/>
              <a:ext cx="296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5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51284" y="4945487"/>
              <a:ext cx="296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6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30409" y="3951668"/>
              <a:ext cx="296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59860" y="2185116"/>
              <a:ext cx="296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rgbClr val="4C4F56"/>
                  </a:solidFill>
                </a:rPr>
                <a:t>8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1900" y="609600"/>
              <a:ext cx="296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9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414" y="8357087"/>
            <a:ext cx="842292" cy="842292"/>
          </a:xfrm>
          <a:prstGeom prst="ellipse">
            <a:avLst/>
          </a:prstGeom>
          <a:ln w="12700" cap="rnd">
            <a:solidFill>
              <a:srgbClr val="4C4A57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4693252" y="9171707"/>
            <a:ext cx="19951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1200" b="1" dirty="0" smtClean="0">
                <a:solidFill>
                  <a:srgbClr val="4C4A57"/>
                </a:solidFill>
              </a:rPr>
              <a:t>Developed by</a:t>
            </a:r>
          </a:p>
          <a:p>
            <a:pPr algn="r"/>
            <a:r>
              <a:rPr lang="en-GB" sz="1200" b="1" dirty="0" smtClean="0">
                <a:solidFill>
                  <a:srgbClr val="4C4A57"/>
                </a:solidFill>
              </a:rPr>
              <a:t>Michael Monaghan</a:t>
            </a:r>
          </a:p>
          <a:p>
            <a:pPr algn="r"/>
            <a:r>
              <a:rPr lang="en-GB" sz="1200" b="1" dirty="0" smtClean="0">
                <a:solidFill>
                  <a:srgbClr val="4C4A57"/>
                </a:solidFill>
              </a:rPr>
              <a:t>M.A.Monaghan@ljmu.ac.uk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3478699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2d07076-c001-4986-964d-38ecce21cffa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</TotalTime>
  <Words>292</Words>
  <Application>Microsoft Office PowerPoint</Application>
  <PresentationFormat>A4 Paper (210x297 mm)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Liverpool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Monaghan, Michael</dc:creator>
  <cp:lastModifiedBy>Joanne Forsyth</cp:lastModifiedBy>
  <cp:revision>32</cp:revision>
  <cp:lastPrinted>2018-02-23T14:54:28Z</cp:lastPrinted>
  <dcterms:created xsi:type="dcterms:W3CDTF">2017-11-17T17:16:55Z</dcterms:created>
  <dcterms:modified xsi:type="dcterms:W3CDTF">2018-06-13T14:05:27Z</dcterms:modified>
</cp:coreProperties>
</file>