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08788" cy="9940925"/>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C53"/>
    <a:srgbClr val="009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3" d="100"/>
          <a:sy n="63" d="100"/>
        </p:scale>
        <p:origin x="24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46391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295915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23924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72931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32222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03869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1A1F84-7E51-4861-94B9-16A4D74EF6D0}" type="datetimeFigureOut">
              <a:rPr lang="en-GB" smtClean="0"/>
              <a:t>13/06/2018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47063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1A1F84-7E51-4861-94B9-16A4D74EF6D0}" type="datetimeFigureOut">
              <a:rPr lang="en-GB" smtClean="0"/>
              <a:t>13/06/2018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403498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A1F84-7E51-4861-94B9-16A4D74EF6D0}" type="datetimeFigureOut">
              <a:rPr lang="en-GB" smtClean="0"/>
              <a:t>13/06/2018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55630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56958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04591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B1A1F84-7E51-4861-94B9-16A4D74EF6D0}" type="datetimeFigureOut">
              <a:rPr lang="en-GB" smtClean="0"/>
              <a:t>13/06/2018</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D8863D-5B24-4C49-997F-1597482BC66B}" type="slidenum">
              <a:rPr lang="en-GB" smtClean="0"/>
              <a:t>‹#›</a:t>
            </a:fld>
            <a:endParaRPr lang="en-GB"/>
          </a:p>
        </p:txBody>
      </p:sp>
    </p:spTree>
    <p:extLst>
      <p:ext uri="{BB962C8B-B14F-4D97-AF65-F5344CB8AC3E}">
        <p14:creationId xmlns:p14="http://schemas.microsoft.com/office/powerpoint/2010/main" val="28681755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5376" y="903198"/>
            <a:ext cx="3399689" cy="1077218"/>
          </a:xfrm>
          <a:prstGeom prst="rect">
            <a:avLst/>
          </a:prstGeom>
          <a:noFill/>
        </p:spPr>
        <p:txBody>
          <a:bodyPr wrap="square" rtlCol="0">
            <a:spAutoFit/>
          </a:bodyPr>
          <a:lstStyle/>
          <a:p>
            <a:r>
              <a:rPr lang="en-GB" sz="3200" b="1" dirty="0" smtClean="0">
                <a:solidFill>
                  <a:srgbClr val="4A4C53"/>
                </a:solidFill>
                <a:latin typeface="Arial" panose="020B0604020202020204" pitchFamily="34" charset="0"/>
                <a:cs typeface="Arial" panose="020B0604020202020204" pitchFamily="34" charset="0"/>
              </a:rPr>
              <a:t>Behaviour Insights</a:t>
            </a:r>
            <a:endParaRPr lang="en-GB" sz="3200" b="1" dirty="0">
              <a:solidFill>
                <a:srgbClr val="4A4C53"/>
              </a:solidFill>
              <a:latin typeface="Arial" panose="020B0604020202020204" pitchFamily="34" charset="0"/>
              <a:cs typeface="Arial" panose="020B0604020202020204" pitchFamily="34" charset="0"/>
            </a:endParaRPr>
          </a:p>
        </p:txBody>
      </p:sp>
      <p:sp>
        <p:nvSpPr>
          <p:cNvPr id="7" name="TextBox 6"/>
          <p:cNvSpPr txBox="1"/>
          <p:nvPr/>
        </p:nvSpPr>
        <p:spPr>
          <a:xfrm>
            <a:off x="154776" y="1961498"/>
            <a:ext cx="6572806" cy="7232749"/>
          </a:xfrm>
          <a:prstGeom prst="rect">
            <a:avLst/>
          </a:prstGeom>
          <a:noFill/>
        </p:spPr>
        <p:txBody>
          <a:bodyPr wrap="square" rtlCol="0">
            <a:spAutoFit/>
          </a:bodyPr>
          <a:lstStyle/>
          <a:p>
            <a:pPr>
              <a:spcAft>
                <a:spcPts val="600"/>
              </a:spcAft>
            </a:pPr>
            <a:r>
              <a:rPr lang="en-GB" sz="1850" b="1" u="sng" dirty="0" smtClean="0">
                <a:solidFill>
                  <a:srgbClr val="4A4C53"/>
                </a:solidFill>
                <a:latin typeface="Arial" panose="020B0604020202020204" pitchFamily="34" charset="0"/>
                <a:cs typeface="Arial" panose="020B0604020202020204" pitchFamily="34" charset="0"/>
              </a:rPr>
              <a:t>Tailoring the activity for your institution:</a:t>
            </a:r>
            <a:endParaRPr lang="en-GB" sz="1850" b="1" u="sng" dirty="0">
              <a:solidFill>
                <a:srgbClr val="4A4C53"/>
              </a:solidFill>
              <a:latin typeface="Arial" panose="020B0604020202020204" pitchFamily="34" charset="0"/>
              <a:cs typeface="Arial" panose="020B0604020202020204" pitchFamily="34" charset="0"/>
            </a:endParaRPr>
          </a:p>
          <a:p>
            <a:pPr marL="342900" indent="-342900">
              <a:spcAft>
                <a:spcPts val="600"/>
              </a:spcAft>
              <a:buBlip>
                <a:blip r:embed="rId2"/>
              </a:buBlip>
            </a:pPr>
            <a:r>
              <a:rPr lang="en-GB" sz="1850" dirty="0" smtClean="0">
                <a:solidFill>
                  <a:srgbClr val="4A4C53"/>
                </a:solidFill>
                <a:latin typeface="Arial" panose="020B0604020202020204" pitchFamily="34" charset="0"/>
                <a:cs typeface="Arial" panose="020B0604020202020204" pitchFamily="34" charset="0"/>
              </a:rPr>
              <a:t>The game is much more strategically interactive with the Wildcards included. LJMU chose to have six Wildcards to correspond to their six institutional Values. This means the activity also supported further embedding their Values as well as the AUA CPD Framework. You can have as many Wildcards as you wish and be creative with what they are. Whatever you choose for the Wildcards, they must be able to be used to create a ‘combination example’ with Descriptors from the Behaviour areas within the AUA CPD Framework. Please the game instructions for further details about the Wildcards and ‘combination examples’.</a:t>
            </a:r>
          </a:p>
          <a:p>
            <a:pPr marL="342900" indent="-342900">
              <a:spcAft>
                <a:spcPts val="600"/>
              </a:spcAft>
              <a:buFont typeface="Arial" panose="020B0604020202020204" pitchFamily="34" charset="0"/>
              <a:buChar char="•"/>
            </a:pPr>
            <a:endParaRPr lang="en-GB" sz="1850" b="1" u="sng" dirty="0">
              <a:solidFill>
                <a:srgbClr val="4A4C53"/>
              </a:solidFill>
              <a:latin typeface="Arial" panose="020B0604020202020204" pitchFamily="34" charset="0"/>
              <a:cs typeface="Arial" panose="020B0604020202020204" pitchFamily="34" charset="0"/>
            </a:endParaRPr>
          </a:p>
          <a:p>
            <a:pPr>
              <a:spcAft>
                <a:spcPts val="600"/>
              </a:spcAft>
            </a:pPr>
            <a:r>
              <a:rPr lang="en-GB" sz="1850" b="1" u="sng" dirty="0" smtClean="0">
                <a:solidFill>
                  <a:srgbClr val="4A4C53"/>
                </a:solidFill>
                <a:latin typeface="Arial" panose="020B0604020202020204" pitchFamily="34" charset="0"/>
                <a:cs typeface="Arial" panose="020B0604020202020204" pitchFamily="34" charset="0"/>
              </a:rPr>
              <a:t>Printing Tips for the Behaviour Cards:</a:t>
            </a:r>
          </a:p>
          <a:p>
            <a:pPr marL="457200" indent="-457200">
              <a:spcAft>
                <a:spcPts val="600"/>
              </a:spcAft>
              <a:buBlip>
                <a:blip r:embed="rId2"/>
              </a:buBlip>
            </a:pPr>
            <a:r>
              <a:rPr lang="en-GB" sz="1850" dirty="0" smtClean="0">
                <a:solidFill>
                  <a:srgbClr val="4A4C53"/>
                </a:solidFill>
                <a:latin typeface="Arial" panose="020B0604020202020204" pitchFamily="34" charset="0"/>
                <a:cs typeface="Arial" panose="020B0604020202020204" pitchFamily="34" charset="0"/>
              </a:rPr>
              <a:t>When printing the cards, you may need to alter your printer set-up to enable the card’s front and back to be aligned ready for cutting out. For most you printers you will need to select doubled sided, flip on short edge printing.</a:t>
            </a:r>
          </a:p>
          <a:p>
            <a:pPr marL="342900" indent="-342900">
              <a:spcAft>
                <a:spcPts val="600"/>
              </a:spcAft>
              <a:buFont typeface="Arial" panose="020B0604020202020204" pitchFamily="34" charset="0"/>
              <a:buChar char="•"/>
            </a:pPr>
            <a:endParaRPr lang="en-GB" sz="1850" dirty="0">
              <a:solidFill>
                <a:srgbClr val="4A4C53"/>
              </a:solidFill>
              <a:latin typeface="Arial" panose="020B0604020202020204" pitchFamily="34" charset="0"/>
              <a:cs typeface="Arial" panose="020B0604020202020204" pitchFamily="34" charset="0"/>
            </a:endParaRPr>
          </a:p>
          <a:p>
            <a:pPr>
              <a:spcAft>
                <a:spcPts val="600"/>
              </a:spcAft>
            </a:pPr>
            <a:r>
              <a:rPr lang="en-GB" b="1" u="sng" dirty="0">
                <a:solidFill>
                  <a:srgbClr val="4A4C53"/>
                </a:solidFill>
                <a:latin typeface="Arial" panose="020B0604020202020204" pitchFamily="34" charset="0"/>
                <a:cs typeface="Arial" panose="020B0604020202020204" pitchFamily="34" charset="0"/>
              </a:rPr>
              <a:t>Printing Tips for the </a:t>
            </a:r>
            <a:r>
              <a:rPr lang="en-GB" b="1" u="sng" dirty="0" smtClean="0">
                <a:solidFill>
                  <a:srgbClr val="4A4C53"/>
                </a:solidFill>
                <a:latin typeface="Arial" panose="020B0604020202020204" pitchFamily="34" charset="0"/>
                <a:cs typeface="Arial" panose="020B0604020202020204" pitchFamily="34" charset="0"/>
              </a:rPr>
              <a:t>Insights Board</a:t>
            </a:r>
            <a:endParaRPr lang="en-GB" b="1" u="sng" dirty="0">
              <a:solidFill>
                <a:srgbClr val="4A4C53"/>
              </a:solidFill>
              <a:latin typeface="Arial" panose="020B0604020202020204" pitchFamily="34" charset="0"/>
              <a:cs typeface="Arial" panose="020B0604020202020204" pitchFamily="34" charset="0"/>
            </a:endParaRPr>
          </a:p>
          <a:p>
            <a:pPr marL="342900" indent="-342900">
              <a:spcAft>
                <a:spcPts val="600"/>
              </a:spcAft>
              <a:buBlip>
                <a:blip r:embed="rId2"/>
              </a:buBlip>
            </a:pPr>
            <a:r>
              <a:rPr lang="en-GB" dirty="0" smtClean="0">
                <a:solidFill>
                  <a:srgbClr val="4A4C53"/>
                </a:solidFill>
                <a:latin typeface="Arial" panose="020B0604020202020204" pitchFamily="34" charset="0"/>
                <a:cs typeface="Arial" panose="020B0604020202020204" pitchFamily="34" charset="0"/>
              </a:rPr>
              <a:t>The Insights Board should be printed as size A3.</a:t>
            </a:r>
            <a:endParaRPr lang="en-GB" dirty="0">
              <a:solidFill>
                <a:srgbClr val="4A4C53"/>
              </a:solidFill>
              <a:latin typeface="Arial" panose="020B0604020202020204" pitchFamily="34" charset="0"/>
              <a:cs typeface="Arial" panose="020B0604020202020204" pitchFamily="34" charset="0"/>
            </a:endParaRPr>
          </a:p>
          <a:p>
            <a:pPr marL="342900" indent="-342900">
              <a:spcAft>
                <a:spcPts val="600"/>
              </a:spcAft>
              <a:buFont typeface="Arial" panose="020B0604020202020204" pitchFamily="34" charset="0"/>
              <a:buChar char="•"/>
            </a:pPr>
            <a:endParaRPr lang="en-GB" dirty="0">
              <a:solidFill>
                <a:srgbClr val="4A4C53"/>
              </a:solidFill>
              <a:latin typeface="Arial" panose="020B0604020202020204" pitchFamily="34" charset="0"/>
              <a:cs typeface="Arial" panose="020B0604020202020204" pitchFamily="34" charset="0"/>
            </a:endParaRPr>
          </a:p>
        </p:txBody>
      </p:sp>
      <p:sp>
        <p:nvSpPr>
          <p:cNvPr id="9" name="Right Triangle 8"/>
          <p:cNvSpPr/>
          <p:nvPr/>
        </p:nvSpPr>
        <p:spPr>
          <a:xfrm flipH="1" flipV="1">
            <a:off x="4167050" y="160372"/>
            <a:ext cx="2521132" cy="1801126"/>
          </a:xfrm>
          <a:prstGeom prst="rtTriangle">
            <a:avLst/>
          </a:prstGeom>
          <a:solidFill>
            <a:srgbClr val="4A4C53"/>
          </a:solidFill>
          <a:ln>
            <a:solidFill>
              <a:srgbClr val="4A4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 name="Right Triangle 9"/>
          <p:cNvSpPr/>
          <p:nvPr/>
        </p:nvSpPr>
        <p:spPr>
          <a:xfrm flipH="1" flipV="1">
            <a:off x="4846320" y="160372"/>
            <a:ext cx="1841862" cy="1266446"/>
          </a:xfrm>
          <a:prstGeom prst="rtTriangle">
            <a:avLst/>
          </a:prstGeom>
          <a:solidFill>
            <a:srgbClr val="009B97"/>
          </a:solidFill>
          <a:ln>
            <a:solidFill>
              <a:srgbClr val="009B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026" name="Picture 2" descr="https://aua.ac.uk/wp-content/uploads/sites/37/2016/11/AUA-BASIC-STRAP-RGB-1024x626.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47315" y="195765"/>
            <a:ext cx="1699608" cy="8035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t="4185" b="6531"/>
          <a:stretch/>
        </p:blipFill>
        <p:spPr>
          <a:xfrm>
            <a:off x="5161547" y="8906694"/>
            <a:ext cx="1566035" cy="942278"/>
          </a:xfrm>
          <a:prstGeom prst="rect">
            <a:avLst/>
          </a:prstGeom>
        </p:spPr>
      </p:pic>
    </p:spTree>
    <p:extLst>
      <p:ext uri="{BB962C8B-B14F-4D97-AF65-F5344CB8AC3E}">
        <p14:creationId xmlns:p14="http://schemas.microsoft.com/office/powerpoint/2010/main" val="2714770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877c7dd4-e051-47e2-b7f9-b95ae98f7ff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187</Words>
  <Application>Microsoft Office PowerPoint</Application>
  <PresentationFormat>A4 Paper (210x297 mm)</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Monaghan, Michael</dc:creator>
  <cp:lastModifiedBy>Joanne Forsyth</cp:lastModifiedBy>
  <cp:revision>27</cp:revision>
  <cp:lastPrinted>2017-11-20T09:56:38Z</cp:lastPrinted>
  <dcterms:created xsi:type="dcterms:W3CDTF">2017-11-17T17:16:55Z</dcterms:created>
  <dcterms:modified xsi:type="dcterms:W3CDTF">2018-06-13T11:59:10Z</dcterms:modified>
</cp:coreProperties>
</file>