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08788" cy="9940925"/>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C53"/>
    <a:srgbClr val="009B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3" d="100"/>
          <a:sy n="63" d="100"/>
        </p:scale>
        <p:origin x="242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463916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2959156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23924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729319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1A1F84-7E51-4861-94B9-16A4D74EF6D0}" type="datetimeFigureOut">
              <a:rPr lang="en-GB" smtClean="0"/>
              <a:t>13/06/2018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3322223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1A1F84-7E51-4861-94B9-16A4D74EF6D0}" type="datetimeFigureOut">
              <a:rPr lang="en-GB" smtClean="0"/>
              <a:t>13/06/2018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3038690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1A1F84-7E51-4861-94B9-16A4D74EF6D0}" type="datetimeFigureOut">
              <a:rPr lang="en-GB" smtClean="0"/>
              <a:t>13/06/2018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47063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1A1F84-7E51-4861-94B9-16A4D74EF6D0}" type="datetimeFigureOut">
              <a:rPr lang="en-GB" smtClean="0"/>
              <a:t>13/06/2018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403498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A1F84-7E51-4861-94B9-16A4D74EF6D0}" type="datetimeFigureOut">
              <a:rPr lang="en-GB" smtClean="0"/>
              <a:t>13/06/2018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55630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1A1F84-7E51-4861-94B9-16A4D74EF6D0}" type="datetimeFigureOut">
              <a:rPr lang="en-GB" smtClean="0"/>
              <a:t>13/06/2018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356958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1A1F84-7E51-4861-94B9-16A4D74EF6D0}" type="datetimeFigureOut">
              <a:rPr lang="en-GB" smtClean="0"/>
              <a:t>13/06/2018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8863D-5B24-4C49-997F-1597482BC66B}" type="slidenum">
              <a:rPr lang="en-GB" smtClean="0"/>
              <a:t>‹#›</a:t>
            </a:fld>
            <a:endParaRPr lang="en-GB"/>
          </a:p>
        </p:txBody>
      </p:sp>
    </p:spTree>
    <p:extLst>
      <p:ext uri="{BB962C8B-B14F-4D97-AF65-F5344CB8AC3E}">
        <p14:creationId xmlns:p14="http://schemas.microsoft.com/office/powerpoint/2010/main" val="1045914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B1A1F84-7E51-4861-94B9-16A4D74EF6D0}" type="datetimeFigureOut">
              <a:rPr lang="en-GB" smtClean="0"/>
              <a:t>13/06/2018</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4D8863D-5B24-4C49-997F-1597482BC66B}" type="slidenum">
              <a:rPr lang="en-GB" smtClean="0"/>
              <a:t>‹#›</a:t>
            </a:fld>
            <a:endParaRPr lang="en-GB"/>
          </a:p>
        </p:txBody>
      </p:sp>
    </p:spTree>
    <p:extLst>
      <p:ext uri="{BB962C8B-B14F-4D97-AF65-F5344CB8AC3E}">
        <p14:creationId xmlns:p14="http://schemas.microsoft.com/office/powerpoint/2010/main" val="28681755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5376" y="903198"/>
            <a:ext cx="3877504" cy="584775"/>
          </a:xfrm>
          <a:prstGeom prst="rect">
            <a:avLst/>
          </a:prstGeom>
          <a:noFill/>
        </p:spPr>
        <p:txBody>
          <a:bodyPr wrap="square" rtlCol="0">
            <a:spAutoFit/>
          </a:bodyPr>
          <a:lstStyle/>
          <a:p>
            <a:r>
              <a:rPr lang="en-GB" sz="3200" b="1" dirty="0" smtClean="0">
                <a:solidFill>
                  <a:srgbClr val="4A4C53"/>
                </a:solidFill>
              </a:rPr>
              <a:t>Behaviour </a:t>
            </a:r>
            <a:r>
              <a:rPr lang="en-GB" sz="3200" b="1" dirty="0" smtClean="0">
                <a:solidFill>
                  <a:srgbClr val="4A4C53"/>
                </a:solidFill>
                <a:latin typeface="Arial" panose="020B0604020202020204" pitchFamily="34" charset="0"/>
                <a:cs typeface="Arial" panose="020B0604020202020204" pitchFamily="34" charset="0"/>
              </a:rPr>
              <a:t>Insights</a:t>
            </a:r>
            <a:endParaRPr lang="en-GB" sz="3200" b="1" dirty="0">
              <a:solidFill>
                <a:srgbClr val="4A4C53"/>
              </a:solidFill>
              <a:latin typeface="Arial" panose="020B0604020202020204" pitchFamily="34" charset="0"/>
              <a:cs typeface="Arial" panose="020B0604020202020204" pitchFamily="34" charset="0"/>
            </a:endParaRPr>
          </a:p>
        </p:txBody>
      </p:sp>
      <p:sp>
        <p:nvSpPr>
          <p:cNvPr id="7" name="TextBox 6"/>
          <p:cNvSpPr txBox="1"/>
          <p:nvPr/>
        </p:nvSpPr>
        <p:spPr>
          <a:xfrm>
            <a:off x="115376" y="1475217"/>
            <a:ext cx="6572806" cy="8071440"/>
          </a:xfrm>
          <a:prstGeom prst="rect">
            <a:avLst/>
          </a:prstGeom>
          <a:noFill/>
        </p:spPr>
        <p:txBody>
          <a:bodyPr wrap="square" rtlCol="0">
            <a:spAutoFit/>
          </a:bodyPr>
          <a:lstStyle/>
          <a:p>
            <a:pPr>
              <a:spcAft>
                <a:spcPts val="600"/>
              </a:spcAft>
            </a:pPr>
            <a:r>
              <a:rPr lang="en-GB" sz="1650" b="1" dirty="0" smtClean="0">
                <a:solidFill>
                  <a:srgbClr val="4A4C53"/>
                </a:solidFill>
                <a:latin typeface="Arial" panose="020B0604020202020204" pitchFamily="34" charset="0"/>
                <a:cs typeface="Arial" panose="020B0604020202020204" pitchFamily="34" charset="0"/>
              </a:rPr>
              <a:t>Instructions and </a:t>
            </a:r>
            <a:r>
              <a:rPr lang="en-GB" sz="1650" b="1" dirty="0" smtClean="0">
                <a:solidFill>
                  <a:srgbClr val="4A4C53"/>
                </a:solidFill>
                <a:latin typeface="Arial" panose="020B0604020202020204" pitchFamily="34" charset="0"/>
                <a:cs typeface="Arial" panose="020B0604020202020204" pitchFamily="34" charset="0"/>
              </a:rPr>
              <a:t>Rules:</a:t>
            </a:r>
            <a:endParaRPr lang="en-GB" sz="1650" b="1" dirty="0" smtClean="0">
              <a:solidFill>
                <a:srgbClr val="4A4C53"/>
              </a:solidFill>
              <a:latin typeface="Arial" panose="020B0604020202020204" pitchFamily="34" charset="0"/>
              <a:cs typeface="Arial" panose="020B0604020202020204" pitchFamily="34" charset="0"/>
            </a:endParaRPr>
          </a:p>
          <a:p>
            <a:pPr marL="285750" indent="-285750" algn="just">
              <a:spcAft>
                <a:spcPts val="600"/>
              </a:spcAft>
              <a:buBlip>
                <a:blip r:embed="rId2"/>
              </a:buBlip>
            </a:pPr>
            <a:r>
              <a:rPr lang="en-GB" sz="1650" b="1" dirty="0" smtClean="0">
                <a:solidFill>
                  <a:srgbClr val="4A4C53"/>
                </a:solidFill>
                <a:latin typeface="Arial" panose="020B0604020202020204" pitchFamily="34" charset="0"/>
                <a:cs typeface="Arial" panose="020B0604020202020204" pitchFamily="34" charset="0"/>
              </a:rPr>
              <a:t>Choose a dealer, shuffle the cards and deal 5 cards to each player. The Insights Board is placed in centre of table and remaining </a:t>
            </a:r>
            <a:r>
              <a:rPr lang="en-GB" sz="1650" b="1" dirty="0">
                <a:solidFill>
                  <a:srgbClr val="4A4C53"/>
                </a:solidFill>
                <a:latin typeface="Arial" panose="020B0604020202020204" pitchFamily="34" charset="0"/>
                <a:cs typeface="Arial" panose="020B0604020202020204" pitchFamily="34" charset="0"/>
              </a:rPr>
              <a:t>cards </a:t>
            </a:r>
            <a:r>
              <a:rPr lang="en-GB" sz="1650" b="1" dirty="0" smtClean="0">
                <a:solidFill>
                  <a:srgbClr val="4A4C53"/>
                </a:solidFill>
                <a:latin typeface="Arial" panose="020B0604020202020204" pitchFamily="34" charset="0"/>
                <a:cs typeface="Arial" panose="020B0604020202020204" pitchFamily="34" charset="0"/>
              </a:rPr>
              <a:t>are placed face up in </a:t>
            </a:r>
            <a:r>
              <a:rPr lang="en-GB" sz="1650" b="1" dirty="0">
                <a:solidFill>
                  <a:srgbClr val="4A4C53"/>
                </a:solidFill>
                <a:latin typeface="Arial" panose="020B0604020202020204" pitchFamily="34" charset="0"/>
                <a:cs typeface="Arial" panose="020B0604020202020204" pitchFamily="34" charset="0"/>
              </a:rPr>
              <a:t>a </a:t>
            </a:r>
            <a:r>
              <a:rPr lang="en-GB" sz="1650" b="1" dirty="0" smtClean="0">
                <a:solidFill>
                  <a:srgbClr val="4A4C53"/>
                </a:solidFill>
                <a:latin typeface="Arial" panose="020B0604020202020204" pitchFamily="34" charset="0"/>
                <a:cs typeface="Arial" panose="020B0604020202020204" pitchFamily="34" charset="0"/>
              </a:rPr>
              <a:t>pile to the side.</a:t>
            </a:r>
            <a:endParaRPr lang="en-GB" sz="1650" b="1" dirty="0">
              <a:solidFill>
                <a:srgbClr val="4A4C53"/>
              </a:solidFill>
              <a:latin typeface="Arial" panose="020B0604020202020204" pitchFamily="34" charset="0"/>
              <a:cs typeface="Arial" panose="020B0604020202020204" pitchFamily="34" charset="0"/>
            </a:endParaRPr>
          </a:p>
          <a:p>
            <a:pPr marL="285750" indent="-285750" algn="just">
              <a:spcAft>
                <a:spcPts val="600"/>
              </a:spcAft>
              <a:buBlip>
                <a:blip r:embed="rId2"/>
              </a:buBlip>
            </a:pPr>
            <a:r>
              <a:rPr lang="en-GB" sz="1650" b="1" dirty="0" smtClean="0">
                <a:solidFill>
                  <a:srgbClr val="4A4C53"/>
                </a:solidFill>
                <a:latin typeface="Arial" panose="020B0604020202020204" pitchFamily="34" charset="0"/>
                <a:cs typeface="Arial" panose="020B0604020202020204" pitchFamily="34" charset="0"/>
              </a:rPr>
              <a:t>Spend a minute reviewing your cards. Player to left of dealer goes first. On a turn, players have two options, use one of their cards or pick up. No more than 30 seconds to decide.</a:t>
            </a:r>
          </a:p>
          <a:p>
            <a:pPr marL="285750" indent="-285750" algn="just">
              <a:spcAft>
                <a:spcPts val="600"/>
              </a:spcAft>
              <a:buBlip>
                <a:blip r:embed="rId2"/>
              </a:buBlip>
            </a:pPr>
            <a:r>
              <a:rPr lang="en-GB" sz="1650" b="1" dirty="0" smtClean="0">
                <a:solidFill>
                  <a:srgbClr val="4A4C53"/>
                </a:solidFill>
                <a:latin typeface="Arial" panose="020B0604020202020204" pitchFamily="34" charset="0"/>
                <a:cs typeface="Arial" panose="020B0604020202020204" pitchFamily="34" charset="0"/>
              </a:rPr>
              <a:t>To use a card a player must give a work-related example for one of their card’s Behaviour descriptors on the back of the card. That card is then placed on the matching Behaviour Box on the Insights Board. Before giving your example, say what card you have and what descriptor </a:t>
            </a:r>
            <a:r>
              <a:rPr lang="en-GB" sz="1650" b="1" dirty="0">
                <a:solidFill>
                  <a:srgbClr val="4A4C53"/>
                </a:solidFill>
                <a:latin typeface="Arial" panose="020B0604020202020204" pitchFamily="34" charset="0"/>
                <a:cs typeface="Arial" panose="020B0604020202020204" pitchFamily="34" charset="0"/>
              </a:rPr>
              <a:t>you have </a:t>
            </a:r>
            <a:r>
              <a:rPr lang="en-GB" sz="1650" b="1" dirty="0" smtClean="0">
                <a:solidFill>
                  <a:srgbClr val="4A4C53"/>
                </a:solidFill>
                <a:latin typeface="Arial" panose="020B0604020202020204" pitchFamily="34" charset="0"/>
                <a:cs typeface="Arial" panose="020B0604020202020204" pitchFamily="34" charset="0"/>
              </a:rPr>
              <a:t>chosen.</a:t>
            </a:r>
          </a:p>
          <a:p>
            <a:pPr marL="285750" indent="-285750" algn="just">
              <a:spcAft>
                <a:spcPts val="600"/>
              </a:spcAft>
              <a:buBlip>
                <a:blip r:embed="rId2"/>
              </a:buBlip>
            </a:pPr>
            <a:r>
              <a:rPr lang="en-GB" sz="1650" b="1" dirty="0" smtClean="0">
                <a:solidFill>
                  <a:srgbClr val="4A4C53"/>
                </a:solidFill>
                <a:latin typeface="Arial" panose="020B0604020202020204" pitchFamily="34" charset="0"/>
                <a:cs typeface="Arial" panose="020B0604020202020204" pitchFamily="34" charset="0"/>
              </a:rPr>
              <a:t>If a player can’t go they must pick up a card.</a:t>
            </a:r>
          </a:p>
          <a:p>
            <a:pPr marL="285750" indent="-285750" algn="just">
              <a:spcAft>
                <a:spcPts val="600"/>
              </a:spcAft>
              <a:buBlip>
                <a:blip r:embed="rId2"/>
              </a:buBlip>
            </a:pPr>
            <a:r>
              <a:rPr lang="en-GB" sz="1650" b="1" dirty="0" smtClean="0">
                <a:solidFill>
                  <a:srgbClr val="4A4C53"/>
                </a:solidFill>
                <a:latin typeface="Arial" panose="020B0604020202020204" pitchFamily="34" charset="0"/>
                <a:cs typeface="Arial" panose="020B0604020202020204" pitchFamily="34" charset="0"/>
              </a:rPr>
              <a:t>There are six Wild Cards, one for each of LJMU’s Values which can be used on your turn instead of a normal card. Wild Cards are used by placing them on any Behaviour Box you want and giving a work-related example for that Behaviour which also demonstrates the Value; known as a ‘combination example’.</a:t>
            </a:r>
          </a:p>
          <a:p>
            <a:pPr marL="285750" indent="-285750" algn="just">
              <a:spcAft>
                <a:spcPts val="600"/>
              </a:spcAft>
              <a:buBlip>
                <a:blip r:embed="rId2"/>
              </a:buBlip>
            </a:pPr>
            <a:r>
              <a:rPr lang="en-GB" sz="1650" b="1" dirty="0" smtClean="0">
                <a:solidFill>
                  <a:srgbClr val="4A4C53"/>
                </a:solidFill>
                <a:latin typeface="Arial" panose="020B0604020202020204" pitchFamily="34" charset="0"/>
                <a:cs typeface="Arial" panose="020B0604020202020204" pitchFamily="34" charset="0"/>
              </a:rPr>
              <a:t>After successfully using a Wild Card, a player must nominate another player to pick up an additional card.</a:t>
            </a:r>
          </a:p>
          <a:p>
            <a:pPr marL="285750" indent="-285750" algn="just">
              <a:spcAft>
                <a:spcPts val="600"/>
              </a:spcAft>
              <a:buBlip>
                <a:blip r:embed="rId2"/>
              </a:buBlip>
            </a:pPr>
            <a:r>
              <a:rPr lang="en-GB" sz="1650" b="1" dirty="0" smtClean="0">
                <a:solidFill>
                  <a:srgbClr val="4A4C53"/>
                </a:solidFill>
                <a:latin typeface="Arial" panose="020B0604020202020204" pitchFamily="34" charset="0"/>
                <a:cs typeface="Arial" panose="020B0604020202020204" pitchFamily="34" charset="0"/>
              </a:rPr>
              <a:t>The game is won by the player who uses all of their cards first OR by the player who places a card (normal or wild) on the last empty Behaviour Box to complete all nine AUA Professional Behaviours. Whichever comes first ends the game.</a:t>
            </a:r>
          </a:p>
          <a:p>
            <a:pPr marL="285750" indent="-285750" algn="just">
              <a:buBlip>
                <a:blip r:embed="rId2"/>
              </a:buBlip>
            </a:pPr>
            <a:r>
              <a:rPr lang="en-GB" sz="1650" b="1" dirty="0" smtClean="0">
                <a:solidFill>
                  <a:srgbClr val="4C4A57"/>
                </a:solidFill>
                <a:latin typeface="Arial" panose="020B0604020202020204" pitchFamily="34" charset="0"/>
                <a:cs typeface="Arial" panose="020B0604020202020204" pitchFamily="34" charset="0"/>
              </a:rPr>
              <a:t>Tip</a:t>
            </a:r>
            <a:r>
              <a:rPr lang="en-GB" sz="1650" b="1" dirty="0">
                <a:solidFill>
                  <a:srgbClr val="4C4A57"/>
                </a:solidFill>
                <a:latin typeface="Arial" panose="020B0604020202020204" pitchFamily="34" charset="0"/>
                <a:cs typeface="Arial" panose="020B0604020202020204" pitchFamily="34" charset="0"/>
              </a:rPr>
              <a:t>: make brief notes about what you and </a:t>
            </a:r>
            <a:r>
              <a:rPr lang="en-GB" sz="1650" b="1" dirty="0" smtClean="0">
                <a:solidFill>
                  <a:srgbClr val="4C4A57"/>
                </a:solidFill>
                <a:latin typeface="Arial" panose="020B0604020202020204" pitchFamily="34" charset="0"/>
                <a:cs typeface="Arial" panose="020B0604020202020204" pitchFamily="34" charset="0"/>
              </a:rPr>
              <a:t>other players </a:t>
            </a:r>
            <a:r>
              <a:rPr lang="en-GB" sz="1650" b="1" dirty="0">
                <a:solidFill>
                  <a:srgbClr val="4C4A57"/>
                </a:solidFill>
                <a:latin typeface="Arial" panose="020B0604020202020204" pitchFamily="34" charset="0"/>
                <a:cs typeface="Arial" panose="020B0604020202020204" pitchFamily="34" charset="0"/>
              </a:rPr>
              <a:t>say for anything you may want to </a:t>
            </a:r>
            <a:r>
              <a:rPr lang="en-GB" sz="1650" b="1" dirty="0" smtClean="0">
                <a:solidFill>
                  <a:srgbClr val="4C4A57"/>
                </a:solidFill>
                <a:latin typeface="Arial" panose="020B0604020202020204" pitchFamily="34" charset="0"/>
                <a:cs typeface="Arial" panose="020B0604020202020204" pitchFamily="34" charset="0"/>
              </a:rPr>
              <a:t>remember </a:t>
            </a:r>
          </a:p>
          <a:p>
            <a:pPr algn="just"/>
            <a:r>
              <a:rPr lang="en-GB" sz="1650" b="1" dirty="0" smtClean="0">
                <a:solidFill>
                  <a:srgbClr val="4C4A57"/>
                </a:solidFill>
                <a:latin typeface="Arial" panose="020B0604020202020204" pitchFamily="34" charset="0"/>
                <a:cs typeface="Arial" panose="020B0604020202020204" pitchFamily="34" charset="0"/>
              </a:rPr>
              <a:t>     or </a:t>
            </a:r>
            <a:r>
              <a:rPr lang="en-GB" sz="1650" b="1" dirty="0">
                <a:solidFill>
                  <a:srgbClr val="4C4A57"/>
                </a:solidFill>
                <a:latin typeface="Arial" panose="020B0604020202020204" pitchFamily="34" charset="0"/>
                <a:cs typeface="Arial" panose="020B0604020202020204" pitchFamily="34" charset="0"/>
              </a:rPr>
              <a:t>follow up </a:t>
            </a:r>
            <a:r>
              <a:rPr lang="en-GB" sz="1650" b="1" dirty="0" smtClean="0">
                <a:solidFill>
                  <a:srgbClr val="4C4A57"/>
                </a:solidFill>
                <a:latin typeface="Arial" panose="020B0604020202020204" pitchFamily="34" charset="0"/>
                <a:cs typeface="Arial" panose="020B0604020202020204" pitchFamily="34" charset="0"/>
              </a:rPr>
              <a:t>after the game ends.</a:t>
            </a:r>
            <a:endParaRPr lang="en-GB" sz="1650" b="1" dirty="0">
              <a:solidFill>
                <a:srgbClr val="4A4C53"/>
              </a:solidFill>
              <a:latin typeface="Arial" panose="020B0604020202020204" pitchFamily="34" charset="0"/>
              <a:cs typeface="Arial" panose="020B0604020202020204" pitchFamily="34" charset="0"/>
            </a:endParaRPr>
          </a:p>
        </p:txBody>
      </p:sp>
      <p:sp>
        <p:nvSpPr>
          <p:cNvPr id="9" name="Right Triangle 8"/>
          <p:cNvSpPr/>
          <p:nvPr/>
        </p:nvSpPr>
        <p:spPr>
          <a:xfrm flipH="1" flipV="1">
            <a:off x="4167050" y="160372"/>
            <a:ext cx="2521132" cy="1801126"/>
          </a:xfrm>
          <a:prstGeom prst="rtTriangle">
            <a:avLst/>
          </a:prstGeom>
          <a:solidFill>
            <a:srgbClr val="4A4C53"/>
          </a:solidFill>
          <a:ln>
            <a:solidFill>
              <a:srgbClr val="4A4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Triangle 9"/>
          <p:cNvSpPr/>
          <p:nvPr/>
        </p:nvSpPr>
        <p:spPr>
          <a:xfrm flipH="1" flipV="1">
            <a:off x="4846320" y="160372"/>
            <a:ext cx="1841862" cy="1266446"/>
          </a:xfrm>
          <a:prstGeom prst="rtTriangle">
            <a:avLst/>
          </a:prstGeom>
          <a:solidFill>
            <a:srgbClr val="009B97"/>
          </a:solidFill>
          <a:ln>
            <a:solidFill>
              <a:srgbClr val="009B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aua.ac.uk/wp-content/uploads/sites/37/2016/11/AUA-BASIC-STRAP-RGB-1024x626.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47315" y="195765"/>
            <a:ext cx="1699608" cy="8035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t="4185" b="6531"/>
          <a:stretch/>
        </p:blipFill>
        <p:spPr>
          <a:xfrm>
            <a:off x="5161547" y="8906694"/>
            <a:ext cx="1566035" cy="942278"/>
          </a:xfrm>
          <a:prstGeom prst="rect">
            <a:avLst/>
          </a:prstGeom>
        </p:spPr>
      </p:pic>
    </p:spTree>
    <p:extLst>
      <p:ext uri="{BB962C8B-B14F-4D97-AF65-F5344CB8AC3E}">
        <p14:creationId xmlns:p14="http://schemas.microsoft.com/office/powerpoint/2010/main" val="27147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5376" y="903198"/>
            <a:ext cx="3399689" cy="1077218"/>
          </a:xfrm>
          <a:prstGeom prst="rect">
            <a:avLst/>
          </a:prstGeom>
          <a:noFill/>
        </p:spPr>
        <p:txBody>
          <a:bodyPr wrap="square" rtlCol="0">
            <a:spAutoFit/>
          </a:bodyPr>
          <a:lstStyle/>
          <a:p>
            <a:r>
              <a:rPr lang="en-GB" sz="3200" b="1" dirty="0" smtClean="0">
                <a:solidFill>
                  <a:srgbClr val="4A4C53"/>
                </a:solidFill>
                <a:latin typeface="Arial" panose="020B0604020202020204" pitchFamily="34" charset="0"/>
                <a:cs typeface="Arial" panose="020B0604020202020204" pitchFamily="34" charset="0"/>
              </a:rPr>
              <a:t>Behaviour Insights</a:t>
            </a:r>
            <a:endParaRPr lang="en-GB" sz="3200" b="1" dirty="0">
              <a:solidFill>
                <a:srgbClr val="4A4C53"/>
              </a:solidFill>
              <a:latin typeface="Arial" panose="020B0604020202020204" pitchFamily="34" charset="0"/>
              <a:cs typeface="Arial" panose="020B0604020202020204" pitchFamily="34" charset="0"/>
            </a:endParaRPr>
          </a:p>
        </p:txBody>
      </p:sp>
      <p:sp>
        <p:nvSpPr>
          <p:cNvPr id="9" name="Right Triangle 8"/>
          <p:cNvSpPr/>
          <p:nvPr/>
        </p:nvSpPr>
        <p:spPr>
          <a:xfrm flipH="1" flipV="1">
            <a:off x="4167050" y="160372"/>
            <a:ext cx="2521132" cy="1801126"/>
          </a:xfrm>
          <a:prstGeom prst="rtTriangle">
            <a:avLst/>
          </a:prstGeom>
          <a:solidFill>
            <a:srgbClr val="4A4C53"/>
          </a:solidFill>
          <a:ln>
            <a:solidFill>
              <a:srgbClr val="4A4C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Triangle 9"/>
          <p:cNvSpPr/>
          <p:nvPr/>
        </p:nvSpPr>
        <p:spPr>
          <a:xfrm flipH="1" flipV="1">
            <a:off x="4846320" y="160372"/>
            <a:ext cx="1841862" cy="1266446"/>
          </a:xfrm>
          <a:prstGeom prst="rtTriangle">
            <a:avLst/>
          </a:prstGeom>
          <a:solidFill>
            <a:srgbClr val="009B97"/>
          </a:solidFill>
          <a:ln>
            <a:solidFill>
              <a:srgbClr val="009B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aua.ac.uk/wp-content/uploads/sites/37/2016/11/AUA-BASIC-STRAP-RGB-1024x62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247315" y="195765"/>
            <a:ext cx="1699608" cy="8035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t="4185" b="6531"/>
          <a:stretch/>
        </p:blipFill>
        <p:spPr>
          <a:xfrm>
            <a:off x="115376" y="9023399"/>
            <a:ext cx="1242892" cy="747844"/>
          </a:xfrm>
          <a:prstGeom prst="rect">
            <a:avLst/>
          </a:prstGeom>
        </p:spPr>
      </p:pic>
      <p:grpSp>
        <p:nvGrpSpPr>
          <p:cNvPr id="8" name="Group 7"/>
          <p:cNvGrpSpPr/>
          <p:nvPr/>
        </p:nvGrpSpPr>
        <p:grpSpPr>
          <a:xfrm>
            <a:off x="140411" y="1988544"/>
            <a:ext cx="6547771" cy="6639059"/>
            <a:chOff x="2701270" y="0"/>
            <a:chExt cx="6547771" cy="6639059"/>
          </a:xfrm>
        </p:grpSpPr>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1270" y="0"/>
              <a:ext cx="6547771" cy="6639059"/>
            </a:xfrm>
            <a:prstGeom prst="rect">
              <a:avLst/>
            </a:prstGeom>
          </p:spPr>
        </p:pic>
        <p:sp>
          <p:nvSpPr>
            <p:cNvPr id="12" name="TextBox 11"/>
            <p:cNvSpPr txBox="1"/>
            <p:nvPr/>
          </p:nvSpPr>
          <p:spPr>
            <a:xfrm>
              <a:off x="5827048" y="0"/>
              <a:ext cx="296214" cy="400110"/>
            </a:xfrm>
            <a:prstGeom prst="rect">
              <a:avLst/>
            </a:prstGeom>
            <a:noFill/>
          </p:spPr>
          <p:txBody>
            <a:bodyPr wrap="square" rtlCol="0">
              <a:spAutoFit/>
            </a:bodyPr>
            <a:lstStyle/>
            <a:p>
              <a:r>
                <a:rPr lang="en-GB" sz="2000" b="1" dirty="0" smtClean="0">
                  <a:solidFill>
                    <a:schemeClr val="bg1"/>
                  </a:solidFill>
                </a:rPr>
                <a:t>1</a:t>
              </a:r>
              <a:endParaRPr lang="en-GB" sz="2000" b="1" dirty="0">
                <a:solidFill>
                  <a:schemeClr val="bg1"/>
                </a:solidFill>
              </a:endParaRPr>
            </a:p>
          </p:txBody>
        </p:sp>
        <p:sp>
          <p:nvSpPr>
            <p:cNvPr id="13" name="TextBox 12"/>
            <p:cNvSpPr txBox="1"/>
            <p:nvPr/>
          </p:nvSpPr>
          <p:spPr>
            <a:xfrm>
              <a:off x="8389273" y="2185116"/>
              <a:ext cx="296214" cy="400110"/>
            </a:xfrm>
            <a:prstGeom prst="rect">
              <a:avLst/>
            </a:prstGeom>
            <a:noFill/>
          </p:spPr>
          <p:txBody>
            <a:bodyPr wrap="square" rtlCol="0">
              <a:spAutoFit/>
            </a:bodyPr>
            <a:lstStyle/>
            <a:p>
              <a:r>
                <a:rPr lang="en-GB" sz="2000" b="1" dirty="0" smtClean="0">
                  <a:solidFill>
                    <a:schemeClr val="bg1"/>
                  </a:solidFill>
                </a:rPr>
                <a:t>3</a:t>
              </a:r>
              <a:endParaRPr lang="en-GB" sz="2000" b="1" dirty="0">
                <a:solidFill>
                  <a:schemeClr val="bg1"/>
                </a:solidFill>
              </a:endParaRPr>
            </a:p>
          </p:txBody>
        </p:sp>
        <p:sp>
          <p:nvSpPr>
            <p:cNvPr id="14" name="TextBox 13"/>
            <p:cNvSpPr txBox="1"/>
            <p:nvPr/>
          </p:nvSpPr>
          <p:spPr>
            <a:xfrm>
              <a:off x="7489823" y="601543"/>
              <a:ext cx="296214" cy="400110"/>
            </a:xfrm>
            <a:prstGeom prst="rect">
              <a:avLst/>
            </a:prstGeom>
            <a:noFill/>
          </p:spPr>
          <p:txBody>
            <a:bodyPr wrap="square" rtlCol="0">
              <a:spAutoFit/>
            </a:bodyPr>
            <a:lstStyle/>
            <a:p>
              <a:r>
                <a:rPr lang="en-GB" sz="2000" b="1" dirty="0" smtClean="0">
                  <a:solidFill>
                    <a:schemeClr val="bg1"/>
                  </a:solidFill>
                </a:rPr>
                <a:t>2</a:t>
              </a:r>
              <a:endParaRPr lang="en-GB" sz="2000" b="1" dirty="0">
                <a:solidFill>
                  <a:schemeClr val="bg1"/>
                </a:solidFill>
              </a:endParaRPr>
            </a:p>
          </p:txBody>
        </p:sp>
        <p:sp>
          <p:nvSpPr>
            <p:cNvPr id="15" name="TextBox 14"/>
            <p:cNvSpPr txBox="1"/>
            <p:nvPr/>
          </p:nvSpPr>
          <p:spPr>
            <a:xfrm>
              <a:off x="8005967" y="3880106"/>
              <a:ext cx="266537" cy="400110"/>
            </a:xfrm>
            <a:prstGeom prst="rect">
              <a:avLst/>
            </a:prstGeom>
            <a:noFill/>
          </p:spPr>
          <p:txBody>
            <a:bodyPr wrap="square" rtlCol="0">
              <a:spAutoFit/>
            </a:bodyPr>
            <a:lstStyle/>
            <a:p>
              <a:r>
                <a:rPr lang="en-GB" sz="2000" b="1" dirty="0" smtClean="0">
                  <a:solidFill>
                    <a:schemeClr val="bg1"/>
                  </a:solidFill>
                </a:rPr>
                <a:t>4</a:t>
              </a:r>
              <a:endParaRPr lang="en-GB" sz="2000" b="1" dirty="0">
                <a:solidFill>
                  <a:schemeClr val="bg1"/>
                </a:solidFill>
              </a:endParaRPr>
            </a:p>
          </p:txBody>
        </p:sp>
        <p:sp>
          <p:nvSpPr>
            <p:cNvPr id="16" name="TextBox 15"/>
            <p:cNvSpPr txBox="1"/>
            <p:nvPr/>
          </p:nvSpPr>
          <p:spPr>
            <a:xfrm>
              <a:off x="6732862" y="4979613"/>
              <a:ext cx="296214" cy="400110"/>
            </a:xfrm>
            <a:prstGeom prst="rect">
              <a:avLst/>
            </a:prstGeom>
            <a:noFill/>
          </p:spPr>
          <p:txBody>
            <a:bodyPr wrap="square" rtlCol="0">
              <a:spAutoFit/>
            </a:bodyPr>
            <a:lstStyle/>
            <a:p>
              <a:r>
                <a:rPr lang="en-GB" sz="2000" b="1" dirty="0" smtClean="0">
                  <a:solidFill>
                    <a:schemeClr val="bg1"/>
                  </a:solidFill>
                </a:rPr>
                <a:t>5</a:t>
              </a:r>
              <a:endParaRPr lang="en-GB" sz="2000" b="1" dirty="0">
                <a:solidFill>
                  <a:schemeClr val="bg1"/>
                </a:solidFill>
              </a:endParaRPr>
            </a:p>
          </p:txBody>
        </p:sp>
        <p:sp>
          <p:nvSpPr>
            <p:cNvPr id="17" name="TextBox 16"/>
            <p:cNvSpPr txBox="1"/>
            <p:nvPr/>
          </p:nvSpPr>
          <p:spPr>
            <a:xfrm>
              <a:off x="4951284" y="4945487"/>
              <a:ext cx="296214" cy="400110"/>
            </a:xfrm>
            <a:prstGeom prst="rect">
              <a:avLst/>
            </a:prstGeom>
            <a:noFill/>
          </p:spPr>
          <p:txBody>
            <a:bodyPr wrap="square" rtlCol="0">
              <a:spAutoFit/>
            </a:bodyPr>
            <a:lstStyle/>
            <a:p>
              <a:r>
                <a:rPr lang="en-GB" sz="2000" b="1" dirty="0" smtClean="0">
                  <a:solidFill>
                    <a:schemeClr val="bg1"/>
                  </a:solidFill>
                </a:rPr>
                <a:t>6</a:t>
              </a:r>
              <a:endParaRPr lang="en-GB" sz="2000" b="1" dirty="0">
                <a:solidFill>
                  <a:schemeClr val="bg1"/>
                </a:solidFill>
              </a:endParaRPr>
            </a:p>
          </p:txBody>
        </p:sp>
        <p:sp>
          <p:nvSpPr>
            <p:cNvPr id="18" name="TextBox 17"/>
            <p:cNvSpPr txBox="1"/>
            <p:nvPr/>
          </p:nvSpPr>
          <p:spPr>
            <a:xfrm>
              <a:off x="3630409" y="3951668"/>
              <a:ext cx="296214" cy="400110"/>
            </a:xfrm>
            <a:prstGeom prst="rect">
              <a:avLst/>
            </a:prstGeom>
            <a:noFill/>
          </p:spPr>
          <p:txBody>
            <a:bodyPr wrap="square" rtlCol="0">
              <a:spAutoFit/>
            </a:bodyPr>
            <a:lstStyle/>
            <a:p>
              <a:r>
                <a:rPr lang="en-GB" sz="2000" b="1" dirty="0" smtClean="0">
                  <a:solidFill>
                    <a:schemeClr val="bg1"/>
                  </a:solidFill>
                </a:rPr>
                <a:t>7</a:t>
              </a:r>
            </a:p>
          </p:txBody>
        </p:sp>
        <p:sp>
          <p:nvSpPr>
            <p:cNvPr id="19" name="TextBox 18"/>
            <p:cNvSpPr txBox="1"/>
            <p:nvPr/>
          </p:nvSpPr>
          <p:spPr>
            <a:xfrm>
              <a:off x="3259860" y="2185116"/>
              <a:ext cx="296214" cy="400110"/>
            </a:xfrm>
            <a:prstGeom prst="rect">
              <a:avLst/>
            </a:prstGeom>
            <a:noFill/>
          </p:spPr>
          <p:txBody>
            <a:bodyPr wrap="square" rtlCol="0">
              <a:spAutoFit/>
            </a:bodyPr>
            <a:lstStyle/>
            <a:p>
              <a:r>
                <a:rPr lang="en-GB" sz="2000" b="1" dirty="0" smtClean="0">
                  <a:solidFill>
                    <a:srgbClr val="4C4F56"/>
                  </a:solidFill>
                </a:rPr>
                <a:t>8</a:t>
              </a:r>
            </a:p>
          </p:txBody>
        </p:sp>
        <p:sp>
          <p:nvSpPr>
            <p:cNvPr id="20" name="TextBox 19"/>
            <p:cNvSpPr txBox="1"/>
            <p:nvPr/>
          </p:nvSpPr>
          <p:spPr>
            <a:xfrm>
              <a:off x="4151900" y="609600"/>
              <a:ext cx="296214" cy="400110"/>
            </a:xfrm>
            <a:prstGeom prst="rect">
              <a:avLst/>
            </a:prstGeom>
            <a:noFill/>
          </p:spPr>
          <p:txBody>
            <a:bodyPr wrap="square" rtlCol="0">
              <a:spAutoFit/>
            </a:bodyPr>
            <a:lstStyle/>
            <a:p>
              <a:r>
                <a:rPr lang="en-GB" sz="2000" b="1" dirty="0" smtClean="0">
                  <a:solidFill>
                    <a:schemeClr val="bg1"/>
                  </a:solidFill>
                </a:rPr>
                <a:t>9</a:t>
              </a:r>
              <a:endParaRPr lang="en-GB" sz="2000" b="1" dirty="0">
                <a:solidFill>
                  <a:schemeClr val="bg1"/>
                </a:solidFill>
              </a:endParaRPr>
            </a:p>
          </p:txBody>
        </p:sp>
      </p:grpSp>
      <p:pic>
        <p:nvPicPr>
          <p:cNvPr id="23" name="Picture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28181" y="8310292"/>
            <a:ext cx="842292" cy="842292"/>
          </a:xfrm>
          <a:prstGeom prst="ellipse">
            <a:avLst/>
          </a:prstGeom>
          <a:ln w="12700" cap="rnd">
            <a:solidFill>
              <a:srgbClr val="4C4A57"/>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4" name="Rectangle 23"/>
          <p:cNvSpPr/>
          <p:nvPr/>
        </p:nvSpPr>
        <p:spPr>
          <a:xfrm>
            <a:off x="4693019" y="9124912"/>
            <a:ext cx="1995163" cy="646331"/>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200" b="1" dirty="0" smtClean="0">
                <a:solidFill>
                  <a:srgbClr val="4C4A57"/>
                </a:solidFill>
              </a:rPr>
              <a:t>Developed by</a:t>
            </a:r>
          </a:p>
          <a:p>
            <a:pPr algn="r"/>
            <a:r>
              <a:rPr lang="en-GB" sz="1200" b="1" dirty="0" smtClean="0">
                <a:solidFill>
                  <a:srgbClr val="4C4A57"/>
                </a:solidFill>
              </a:rPr>
              <a:t>Michael Monaghan</a:t>
            </a:r>
          </a:p>
          <a:p>
            <a:pPr algn="r"/>
            <a:r>
              <a:rPr lang="en-GB" sz="1200" b="1" dirty="0" smtClean="0">
                <a:solidFill>
                  <a:srgbClr val="4C4A57"/>
                </a:solidFill>
              </a:rPr>
              <a:t>M.A.Monaghan@ljmu.ac.uk</a:t>
            </a:r>
            <a:endParaRPr lang="en-GB" sz="1200" b="1" dirty="0"/>
          </a:p>
        </p:txBody>
      </p:sp>
    </p:spTree>
    <p:extLst>
      <p:ext uri="{BB962C8B-B14F-4D97-AF65-F5344CB8AC3E}">
        <p14:creationId xmlns:p14="http://schemas.microsoft.com/office/powerpoint/2010/main" val="38542866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416c069a-597b-4d55-9809-1377c081c1f4"/>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TotalTime>
  <Words>325</Words>
  <Application>Microsoft Office PowerPoint</Application>
  <PresentationFormat>A4 Paper (210x297 mm)</PresentationFormat>
  <Paragraphs>24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Liverpool John Moores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Monaghan, Michael</dc:creator>
  <cp:lastModifiedBy>Joanne Forsyth</cp:lastModifiedBy>
  <cp:revision>24</cp:revision>
  <cp:lastPrinted>2017-11-20T09:56:38Z</cp:lastPrinted>
  <dcterms:created xsi:type="dcterms:W3CDTF">2017-11-17T17:16:55Z</dcterms:created>
  <dcterms:modified xsi:type="dcterms:W3CDTF">2018-06-13T12:07:13Z</dcterms:modified>
</cp:coreProperties>
</file>